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>
        <p:scale>
          <a:sx n="72" d="100"/>
          <a:sy n="72" d="100"/>
        </p:scale>
        <p:origin x="344" y="-4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D5802C-62B3-4019-9F0F-414AEFD26F9D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900E86-F81F-49E9-9E0A-C9A1472AF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4060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00E86-F81F-49E9-9E0A-C9A1472AF94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9487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00E86-F81F-49E9-9E0A-C9A1472AF94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9513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77250B-F52E-ED1E-EFD8-068A94CCBF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9835E36-C2BF-B109-4BD4-15C05E9D0C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FEE574-CE04-E761-689C-D7AF2CF32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F4F55-A160-4C5A-846F-2ECC8F69BE4C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404D798-A0C7-6FD0-2B3B-9257865F9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A42ED7-A0C2-7149-2A4F-B8DA8E087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14DA9-D3AC-42FD-9E78-2D987B3333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2119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C0760C-6714-BD06-26A2-A35968AFC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8F80103-1106-2D19-33F9-7DE2250065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C471F43-356C-5A68-F346-697A4344C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F4F55-A160-4C5A-846F-2ECC8F69BE4C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EE0754A-944C-A1F8-4545-19A137AC2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41DA789-536E-FB49-28EA-073027B16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14DA9-D3AC-42FD-9E78-2D987B3333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299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C61E2E9-D9E7-1DB7-AF42-B7AE5554CC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DD4D1B4-4D69-FB7F-9C5C-5C984C2E43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0E8D52-25E5-3175-4118-97728779C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F4F55-A160-4C5A-846F-2ECC8F69BE4C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3785CB-759C-B233-D303-C27D1536D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B29A0A-F61A-B2FF-FF5B-6CF5C82F9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14DA9-D3AC-42FD-9E78-2D987B3333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3053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4861EA-165B-AAF8-4EF8-CC2BF473C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ACCEB1-869E-CD0D-9158-7E25BF9C2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6EC86C9-7FE3-8C67-7E0C-E54CD4390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F4F55-A160-4C5A-846F-2ECC8F69BE4C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D19876-C05E-8031-4799-895CD23AB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AD2B06F-EFDD-488F-8244-F7BAF23F6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14DA9-D3AC-42FD-9E78-2D987B3333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535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AEEAF0-F0A3-13E7-A8CC-7C1DB51E4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8B5AF87-CDB2-2C19-4CB4-80FF8737B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9258232-5020-EA7A-B41B-26603208D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F4F55-A160-4C5A-846F-2ECC8F69BE4C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21FF57-43FF-3DDE-5111-08D430401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214BCF-C1CD-38B6-DDF5-5CC8871AD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14DA9-D3AC-42FD-9E78-2D987B3333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367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7D590C-589A-1DC9-E2D0-61F5441D2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E9DE8B9-3541-C447-AC50-D0D2DCF205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0502AFC-91FA-592B-D8B6-0E7DF0D83C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BD0D691-F31D-660A-2F34-64A249BEE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F4F55-A160-4C5A-846F-2ECC8F69BE4C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739B958-71C1-86AF-A96A-F1627BBC1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BAB4F27-4E46-1102-C4E2-34591AFD3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14DA9-D3AC-42FD-9E78-2D987B3333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3239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341416-4DF6-9718-D6B4-03BF40D81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BDCED43-08B7-CB02-8C8E-E4DB1D596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FDDCF8F-83D1-8842-480C-9CF9DAA76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22517FB-0E72-729B-697F-6524AE0080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399A7AE-ED5A-1F22-2E1A-37AF1C7D15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B944863-5873-CE4D-2AC5-6970C189C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F4F55-A160-4C5A-846F-2ECC8F69BE4C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2C563CF-B35D-4E8D-977E-FE217EAD5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0D42DA6-54FE-6F97-4D36-13DA0FFCA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14DA9-D3AC-42FD-9E78-2D987B3333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629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BE9344-E502-3B91-9633-9863530E5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833CC38-74B0-070D-F094-A89AA2BF5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F4F55-A160-4C5A-846F-2ECC8F69BE4C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E1BCB57-CC3D-584B-1A14-CCE6A015A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DC560E-366C-09FB-44AB-A35D141AE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14DA9-D3AC-42FD-9E78-2D987B3333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7958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4A3A218-1D30-CB00-7472-D8EAE3764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F4F55-A160-4C5A-846F-2ECC8F69BE4C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A48CA14-93FA-4878-4107-1CF6FD261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C7E5669-6CB1-F548-F84B-1AEAF9B7B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14DA9-D3AC-42FD-9E78-2D987B3333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9327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089652-8FAE-3D33-34A5-083708AE5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2113854-5DC8-069A-5757-E7F0734C3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1CD36C8-D8DF-2214-2F16-85A8F81778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D001C1B-13BF-0F96-EE07-3F86D9C58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F4F55-A160-4C5A-846F-2ECC8F69BE4C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ED658F-BE5A-8F18-4654-28E3BAB23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E7ACBCA-8CEA-5862-8809-2D012CD38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14DA9-D3AC-42FD-9E78-2D987B3333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9871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48A097-8879-B752-11CB-940E94210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74718BE-3CDB-F3FF-79DD-8EA7283BEA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EB87DD4-A3D1-44B4-D0B5-355FF3C240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0D445F2-E5E2-B988-89AA-4235ABB8D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F4F55-A160-4C5A-846F-2ECC8F69BE4C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33314EB-C8B1-6EE9-976D-244BE62A8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956580E-1824-6DCF-9EA7-AB8F2F38E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14DA9-D3AC-42FD-9E78-2D987B3333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614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F994E66-AAAB-8C8F-5349-51F567664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D8BF43-0379-DE7D-11C0-5868C4B15C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4CAFB0-F7CE-AF08-5B51-423CBAC8E2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F4F55-A160-4C5A-846F-2ECC8F69BE4C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AB85BF-BB1E-9F76-42F7-2BDADCF392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3CF5133-153A-B96B-40B8-8AADF87417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14DA9-D3AC-42FD-9E78-2D987B3333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0983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maps.app.goo.gl/sgR2fbGzWMhmjG4H6" TargetMode="External"/><Relationship Id="rId13" Type="http://schemas.openxmlformats.org/officeDocument/2006/relationships/hyperlink" Target="https://maps.app.goo.gl/DBVX6FEeP41qtuGj7" TargetMode="External"/><Relationship Id="rId18" Type="http://schemas.openxmlformats.org/officeDocument/2006/relationships/hyperlink" Target="https://maps.app.goo.gl/Vh8kdAUeFWbcuUKGA" TargetMode="External"/><Relationship Id="rId26" Type="http://schemas.openxmlformats.org/officeDocument/2006/relationships/hyperlink" Target="https://maps.app.goo.gl/L1AdM21Wnyr5tbeHA" TargetMode="External"/><Relationship Id="rId3" Type="http://schemas.openxmlformats.org/officeDocument/2006/relationships/hyperlink" Target="https://www.sevenbank.co.jp/intlcard/service2.html" TargetMode="External"/><Relationship Id="rId21" Type="http://schemas.openxmlformats.org/officeDocument/2006/relationships/hyperlink" Target="https://www.lawsonbank.jp/international/en/" TargetMode="External"/><Relationship Id="rId7" Type="http://schemas.openxmlformats.org/officeDocument/2006/relationships/hyperlink" Target="https://maps.app.goo.gl/7Z2itoqbw8Y5pfRK6" TargetMode="External"/><Relationship Id="rId12" Type="http://schemas.openxmlformats.org/officeDocument/2006/relationships/hyperlink" Target="https://maps.app.goo.gl/2mAYTheRNXH5xDw67" TargetMode="External"/><Relationship Id="rId17" Type="http://schemas.openxmlformats.org/officeDocument/2006/relationships/hyperlink" Target="https://maps.app.goo.gl/Fac6g9MidbnPAG4A8" TargetMode="External"/><Relationship Id="rId25" Type="http://schemas.openxmlformats.org/officeDocument/2006/relationships/hyperlink" Target="https://maps.app.goo.gl/pgmnVWCTDVetzT1f6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https://maps.app.goo.gl/8bRr8DLz2agFSVeR7" TargetMode="External"/><Relationship Id="rId20" Type="http://schemas.openxmlformats.org/officeDocument/2006/relationships/hyperlink" Target="https://maps.app.goo.gl/9vPAikGPMXZmbn5B9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aps.app.goo.gl/c4zomt6xpmDC1Px47" TargetMode="External"/><Relationship Id="rId11" Type="http://schemas.openxmlformats.org/officeDocument/2006/relationships/hyperlink" Target="https://www.family.co.jp/for_tourist/en.html" TargetMode="External"/><Relationship Id="rId24" Type="http://schemas.openxmlformats.org/officeDocument/2006/relationships/hyperlink" Target="https://maps.app.goo.gl/qSXmPdtyHiHGN67a8" TargetMode="External"/><Relationship Id="rId5" Type="http://schemas.openxmlformats.org/officeDocument/2006/relationships/hyperlink" Target="https://maps.app.goo.gl/cKKprTGVGFQNzWCx6" TargetMode="External"/><Relationship Id="rId15" Type="http://schemas.openxmlformats.org/officeDocument/2006/relationships/hyperlink" Target="https://maps.app.goo.gl/VUnvyjgYm1rE6q7S8" TargetMode="External"/><Relationship Id="rId23" Type="http://schemas.openxmlformats.org/officeDocument/2006/relationships/hyperlink" Target="https://maps.app.goo.gl/shkCLLkkJoKtQWaN6" TargetMode="External"/><Relationship Id="rId10" Type="http://schemas.openxmlformats.org/officeDocument/2006/relationships/hyperlink" Target="https://maps.app.goo.gl/sUbTHKX71UM6p7nY6" TargetMode="External"/><Relationship Id="rId19" Type="http://schemas.openxmlformats.org/officeDocument/2006/relationships/hyperlink" Target="https://maps.app.goo.gl/Vz3u27yo7gjvr7NHA" TargetMode="External"/><Relationship Id="rId4" Type="http://schemas.openxmlformats.org/officeDocument/2006/relationships/hyperlink" Target="https://maps.app.goo.gl/xPFm8dGxDs5mWfnF6" TargetMode="External"/><Relationship Id="rId9" Type="http://schemas.openxmlformats.org/officeDocument/2006/relationships/hyperlink" Target="https://maps.app.goo.gl/Nc6FUixpY1eyoVPX7" TargetMode="External"/><Relationship Id="rId14" Type="http://schemas.openxmlformats.org/officeDocument/2006/relationships/hyperlink" Target="https://maps.app.goo.gl/edG1zRV3pXy5R5JTA" TargetMode="External"/><Relationship Id="rId22" Type="http://schemas.openxmlformats.org/officeDocument/2006/relationships/hyperlink" Target="https://maps.app.goo.gl/kzyWM9jAFSutztRq9" TargetMode="External"/><Relationship Id="rId27" Type="http://schemas.openxmlformats.org/officeDocument/2006/relationships/hyperlink" Target="https://maps.app.goo.gl/g6WxMgd2EWtDUwSM8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aps.app.goo.gl/eQ5PT3e4GYPozh2T7" TargetMode="External"/><Relationship Id="rId7" Type="http://schemas.openxmlformats.org/officeDocument/2006/relationships/hyperlink" Target="https://maps.app.goo.gl/oWbVfqp8bPv18CCa7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aps.app.goo.gl/naEjWgAPU1hkAtkT8" TargetMode="External"/><Relationship Id="rId5" Type="http://schemas.openxmlformats.org/officeDocument/2006/relationships/hyperlink" Target="https://maps.app.goo.gl/xJWxZZwZMHuYHHDu9" TargetMode="External"/><Relationship Id="rId4" Type="http://schemas.openxmlformats.org/officeDocument/2006/relationships/hyperlink" Target="https://maps.app.goo.gl/CKsKf3xMEKW8hKUv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E97270C-91EC-9D43-6D26-6C08D281D2C9}"/>
              </a:ext>
            </a:extLst>
          </p:cNvPr>
          <p:cNvSpPr txBox="1"/>
          <p:nvPr/>
        </p:nvSpPr>
        <p:spPr>
          <a:xfrm>
            <a:off x="748145" y="587207"/>
            <a:ext cx="105386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ja-JP" sz="1600" kern="100" dirty="0">
                <a:effectLst/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You can withdraw Japanese yen from ATMs at convenience stores (7-Eleven, Lawson and Family Mart) using cash cards and credit cards (VISA, MasterCard, Union Pay, etc.) issued overseas. 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C52A813-0B12-A302-34D4-DB9CBAF189FE}"/>
              </a:ext>
            </a:extLst>
          </p:cNvPr>
          <p:cNvSpPr txBox="1"/>
          <p:nvPr/>
        </p:nvSpPr>
        <p:spPr>
          <a:xfrm>
            <a:off x="748145" y="203199"/>
            <a:ext cx="52066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Conversion into Japanese Yen</a:t>
            </a:r>
            <a:r>
              <a:rPr kumimoji="1"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  <a:endParaRPr kumimoji="1" lang="ja-JP" alt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EF8EB9B3-03F2-5EDA-D058-936E69A757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875261"/>
              </p:ext>
            </p:extLst>
          </p:nvPr>
        </p:nvGraphicFramePr>
        <p:xfrm>
          <a:off x="748144" y="1222784"/>
          <a:ext cx="10994089" cy="5351436"/>
        </p:xfrm>
        <a:graphic>
          <a:graphicData uri="http://schemas.openxmlformats.org/drawingml/2006/table">
            <a:tbl>
              <a:tblPr/>
              <a:tblGrid>
                <a:gridCol w="282737">
                  <a:extLst>
                    <a:ext uri="{9D8B030D-6E8A-4147-A177-3AD203B41FA5}">
                      <a16:colId xmlns:a16="http://schemas.microsoft.com/office/drawing/2014/main" val="3811632969"/>
                    </a:ext>
                  </a:extLst>
                </a:gridCol>
                <a:gridCol w="930347">
                  <a:extLst>
                    <a:ext uri="{9D8B030D-6E8A-4147-A177-3AD203B41FA5}">
                      <a16:colId xmlns:a16="http://schemas.microsoft.com/office/drawing/2014/main" val="1400220479"/>
                    </a:ext>
                  </a:extLst>
                </a:gridCol>
                <a:gridCol w="828322">
                  <a:extLst>
                    <a:ext uri="{9D8B030D-6E8A-4147-A177-3AD203B41FA5}">
                      <a16:colId xmlns:a16="http://schemas.microsoft.com/office/drawing/2014/main" val="214896436"/>
                    </a:ext>
                  </a:extLst>
                </a:gridCol>
                <a:gridCol w="2326110">
                  <a:extLst>
                    <a:ext uri="{9D8B030D-6E8A-4147-A177-3AD203B41FA5}">
                      <a16:colId xmlns:a16="http://schemas.microsoft.com/office/drawing/2014/main" val="3148797366"/>
                    </a:ext>
                  </a:extLst>
                </a:gridCol>
                <a:gridCol w="624078">
                  <a:extLst>
                    <a:ext uri="{9D8B030D-6E8A-4147-A177-3AD203B41FA5}">
                      <a16:colId xmlns:a16="http://schemas.microsoft.com/office/drawing/2014/main" val="2969897597"/>
                    </a:ext>
                  </a:extLst>
                </a:gridCol>
                <a:gridCol w="714853">
                  <a:extLst>
                    <a:ext uri="{9D8B030D-6E8A-4147-A177-3AD203B41FA5}">
                      <a16:colId xmlns:a16="http://schemas.microsoft.com/office/drawing/2014/main" val="4288916441"/>
                    </a:ext>
                  </a:extLst>
                </a:gridCol>
                <a:gridCol w="896403">
                  <a:extLst>
                    <a:ext uri="{9D8B030D-6E8A-4147-A177-3AD203B41FA5}">
                      <a16:colId xmlns:a16="http://schemas.microsoft.com/office/drawing/2014/main" val="3940580055"/>
                    </a:ext>
                  </a:extLst>
                </a:gridCol>
                <a:gridCol w="2235335">
                  <a:extLst>
                    <a:ext uri="{9D8B030D-6E8A-4147-A177-3AD203B41FA5}">
                      <a16:colId xmlns:a16="http://schemas.microsoft.com/office/drawing/2014/main" val="2408883424"/>
                    </a:ext>
                  </a:extLst>
                </a:gridCol>
                <a:gridCol w="2155904">
                  <a:extLst>
                    <a:ext uri="{9D8B030D-6E8A-4147-A177-3AD203B41FA5}">
                      <a16:colId xmlns:a16="http://schemas.microsoft.com/office/drawing/2014/main" val="2446868819"/>
                    </a:ext>
                  </a:extLst>
                </a:gridCol>
              </a:tblGrid>
              <a:tr h="45274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＃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Convenience</a:t>
                      </a:r>
                    </a:p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store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How to use the ATM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Shop Name</a:t>
                      </a:r>
                    </a:p>
                  </a:txBody>
                  <a:tcPr marL="61373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Walking</a:t>
                      </a:r>
                      <a:b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distance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Walking</a:t>
                      </a:r>
                      <a:b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time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Open hours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Location Map</a:t>
                      </a:r>
                      <a:b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- URL -  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Address</a:t>
                      </a:r>
                    </a:p>
                  </a:txBody>
                  <a:tcPr marL="61373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409973"/>
                  </a:ext>
                </a:extLst>
              </a:tr>
              <a:tr h="33235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7-Eleven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n-US" altLang="ja-JP" sz="1050" u="sng" kern="100" dirty="0">
                          <a:solidFill>
                            <a:srgbClr val="0563C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  <a:hlinkClick r:id="rId3"/>
                        </a:rPr>
                        <a:t>How to use the ATM | Seven Bank Ltd</a:t>
                      </a:r>
                      <a:endParaRPr lang="en-US" sz="1050" b="0" i="0" u="sng" strike="noStrike" dirty="0">
                        <a:solidFill>
                          <a:srgbClr val="0563C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0" i="0" u="sng" strike="noStrike" dirty="0">
                          <a:solidFill>
                            <a:srgbClr val="0563C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0" i="0" u="sng" strike="noStrike" dirty="0">
                          <a:solidFill>
                            <a:srgbClr val="0563C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0" i="0" u="sng" strike="noStrike" dirty="0">
                          <a:solidFill>
                            <a:srgbClr val="0563C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700" b="0" i="0" u="sng" strike="noStrike" dirty="0">
                          <a:solidFill>
                            <a:srgbClr val="0563C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700" b="0" i="0" u="sng" strike="noStrike" dirty="0">
                          <a:solidFill>
                            <a:srgbClr val="0563C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0130396"/>
                  </a:ext>
                </a:extLst>
              </a:tr>
              <a:tr h="170483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3410" marR="61373" marT="3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7-Eleven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7-Eleven, 2 chome, Toko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300 m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 min.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24 hr. store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sng" strike="noStrike" dirty="0">
                          <a:solidFill>
                            <a:srgbClr val="0563C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hlinkClick r:id="rId4"/>
                        </a:rPr>
                        <a:t>https://maps.app.goo.gl/xPFm8dGxDs5mWfnF6</a:t>
                      </a:r>
                      <a:endParaRPr lang="en-US" sz="700" b="0" i="0" u="sng" strike="noStrike" dirty="0">
                        <a:solidFill>
                          <a:srgbClr val="0563C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373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2 chome-2-25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Toko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, Hakata Ward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2919887"/>
                  </a:ext>
                </a:extLst>
              </a:tr>
              <a:tr h="17072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3410" marR="61373" marT="3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7-Eleven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7-Eleven, 2 Chome, Higashihie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500 m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 min.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24 hr. store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sng" strike="noStrike" dirty="0">
                          <a:solidFill>
                            <a:srgbClr val="0563C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hlinkClick r:id="rId5"/>
                        </a:rPr>
                        <a:t>https://maps.app.goo.gl/cKKprTGVGFQNzWCx6</a:t>
                      </a:r>
                      <a:endParaRPr lang="en-US" sz="700" b="0" i="0" u="sng" strike="noStrike" dirty="0">
                        <a:solidFill>
                          <a:srgbClr val="0563C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373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2 chome-3-1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Higashihie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, Hakata Ward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2170802"/>
                  </a:ext>
                </a:extLst>
              </a:tr>
              <a:tr h="17072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3410" marR="61373" marT="3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7-Eleven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7-Eleven, 1 Chome, Yutaka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700 m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 min.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24 hr. store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sng" strike="noStrike" dirty="0">
                          <a:solidFill>
                            <a:srgbClr val="0563C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hlinkClick r:id="rId6"/>
                        </a:rPr>
                        <a:t>https://maps.app.goo.gl/c4zomt6xpmDC1Px47</a:t>
                      </a:r>
                      <a:endParaRPr lang="en-US" sz="700" b="0" i="0" u="sng" strike="noStrike" dirty="0">
                        <a:solidFill>
                          <a:srgbClr val="0563C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373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 Chome-9-49 Yutaka, Hakata Ward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6610262"/>
                  </a:ext>
                </a:extLst>
              </a:tr>
              <a:tr h="17072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</a:p>
                  </a:txBody>
                  <a:tcPr marL="3410" marR="61373" marT="3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7-Eleven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7-Eleven, Hakataekihigashi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850 m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 min.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24 hr. store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sng" strike="noStrike" dirty="0">
                          <a:solidFill>
                            <a:srgbClr val="0563C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hlinkClick r:id="rId7"/>
                        </a:rPr>
                        <a:t>https://maps.app.goo.gl/7Z2itoqbw8Y5pfRK6</a:t>
                      </a:r>
                      <a:endParaRPr lang="en-US" sz="700" b="0" i="0" u="sng" strike="noStrike" dirty="0">
                        <a:solidFill>
                          <a:srgbClr val="0563C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373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 Chome-1-33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Hakataekihigashi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, Hakata Ward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2984639"/>
                  </a:ext>
                </a:extLst>
              </a:tr>
              <a:tr h="17072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</a:p>
                  </a:txBody>
                  <a:tcPr marL="3410" marR="61373" marT="3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7-Eleven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7-Eleven, 3 Chome, Higashihie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1000 m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14 min.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24 hr. store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sng" strike="noStrike" dirty="0">
                          <a:solidFill>
                            <a:srgbClr val="0563C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hlinkClick r:id="rId8"/>
                        </a:rPr>
                        <a:t>https://maps.app.goo.gl/sgR2fbGzWMhmjG4H6</a:t>
                      </a:r>
                      <a:endParaRPr lang="en-US" sz="700" b="0" i="0" u="sng" strike="noStrike" dirty="0">
                        <a:solidFill>
                          <a:srgbClr val="0563C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373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 Chome-9-26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Higashihie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, Hakata Ward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8646180"/>
                  </a:ext>
                </a:extLst>
              </a:tr>
              <a:tr h="19758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</a:p>
                  </a:txBody>
                  <a:tcPr marL="3410" marR="61373" marT="3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7-Eleven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7-Eleven, Heart-in Hakata St. Shinkansen lounge</a:t>
                      </a: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1000 m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15 min.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5:40-23:00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sng" strike="noStrike" dirty="0">
                          <a:solidFill>
                            <a:srgbClr val="0563C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hlinkClick r:id="rId9"/>
                        </a:rPr>
                        <a:t>https://maps.app.goo.gl/Nc6FUixpY1eyoVPX7</a:t>
                      </a:r>
                      <a:endParaRPr lang="en-US" sz="700" b="0" i="0" u="sng" strike="noStrike" dirty="0">
                        <a:solidFill>
                          <a:srgbClr val="0563C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373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1-1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Hakataekichuogai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, Hakata Ward,  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267512"/>
                  </a:ext>
                </a:extLst>
              </a:tr>
              <a:tr h="17072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</a:p>
                  </a:txBody>
                  <a:tcPr marL="3410" marR="61373" marT="3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7-Eleven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7-Eleven, Hakata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Higashihie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1-Chome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1100 m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15 min.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24 hr. store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sng" strike="noStrike" dirty="0">
                          <a:solidFill>
                            <a:srgbClr val="0563C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hlinkClick r:id="rId10"/>
                        </a:rPr>
                        <a:t>https://maps.app.goo.gl/sUbTHKX71UM6p7nY6</a:t>
                      </a:r>
                      <a:endParaRPr lang="en-US" sz="700" b="0" i="0" u="sng" strike="noStrike" dirty="0">
                        <a:solidFill>
                          <a:srgbClr val="0563C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373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 Chome-5-13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Higashihie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, Hakata Ward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4687544"/>
                  </a:ext>
                </a:extLst>
              </a:tr>
              <a:tr h="34719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FamilyMart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u="sng" kern="100" dirty="0">
                          <a:solidFill>
                            <a:srgbClr val="0563C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  <a:hlinkClick r:id="rId11"/>
                        </a:rPr>
                        <a:t>https://www.family.co.jp/for_tourist/en.html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0" i="0" u="sng" strike="noStrike" dirty="0">
                          <a:solidFill>
                            <a:srgbClr val="0563C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0" i="0" u="sng" strike="noStrike" dirty="0">
                          <a:solidFill>
                            <a:srgbClr val="0563C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700" b="0" i="0" u="sng" strike="noStrike" dirty="0">
                          <a:solidFill>
                            <a:srgbClr val="0563C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700" b="0" i="0" u="sng" strike="noStrike" dirty="0">
                          <a:solidFill>
                            <a:srgbClr val="0563C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1655613"/>
                  </a:ext>
                </a:extLst>
              </a:tr>
              <a:tr h="17072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3410" marR="61373" marT="3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FamilyMart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FamilyMart Hakata Station East 1-chome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750 m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 min.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24 hr. store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sng" strike="noStrike" dirty="0">
                          <a:solidFill>
                            <a:srgbClr val="0563C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hlinkClick r:id="rId12"/>
                        </a:rPr>
                        <a:t>https://maps.app.goo.gl/2mAYTheRNXH5xDw67</a:t>
                      </a:r>
                      <a:endParaRPr lang="en-US" sz="700" b="0" i="0" u="sng" strike="noStrike" dirty="0">
                        <a:solidFill>
                          <a:srgbClr val="0563C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373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 Chome-11-5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Hakataekihigashi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, Hakata Ward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2406881"/>
                  </a:ext>
                </a:extLst>
              </a:tr>
              <a:tr h="17072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3410" marR="61373" marT="3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FamilyMart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FamilyMart, 5 Chome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1000 m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15 min.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24 hr. store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sng" strike="noStrike" dirty="0">
                          <a:solidFill>
                            <a:srgbClr val="0563C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hlinkClick r:id="rId13"/>
                        </a:rPr>
                        <a:t>https://maps.app.goo.gl/DBVX6FEeP41qtuGj7</a:t>
                      </a:r>
                      <a:endParaRPr lang="en-US" sz="700" b="0" i="0" u="sng" strike="noStrike" dirty="0">
                        <a:solidFill>
                          <a:srgbClr val="0563C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373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 Chome-14-3 Yoshizuka, Hakata Ward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7859206"/>
                  </a:ext>
                </a:extLst>
              </a:tr>
              <a:tr h="17072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3410" marR="61373" marT="3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FamilyMart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FamilyMart, 2 Chome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1800 m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26 min.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24 hr. store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sng" strike="noStrike">
                          <a:solidFill>
                            <a:srgbClr val="0563C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hlinkClick r:id="rId14"/>
                        </a:rPr>
                        <a:t>https://maps.app.goo.gl/edG1zRV3pXy5R5JTA</a:t>
                      </a:r>
                      <a:endParaRPr lang="en-US" sz="700" b="0" i="0" u="sng" strike="noStrike">
                        <a:solidFill>
                          <a:srgbClr val="0563C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373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 Chome-8-1 Hakataekiminami, Hakata Ward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576004"/>
                  </a:ext>
                </a:extLst>
              </a:tr>
              <a:tr h="17072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</a:p>
                  </a:txBody>
                  <a:tcPr marL="3410" marR="61373" marT="3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FamilyMart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FamilyMart Hakata Ekiminami 3-chome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1900 m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28 min.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24 hr. store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sng" strike="noStrike" dirty="0">
                          <a:solidFill>
                            <a:srgbClr val="0563C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hlinkClick r:id="rId15"/>
                        </a:rPr>
                        <a:t>https://maps.app.goo.gl/VUnvyjgYm1rE6q7S8</a:t>
                      </a:r>
                      <a:endParaRPr lang="en-US" sz="700" b="0" i="0" u="sng" strike="noStrike" dirty="0">
                        <a:solidFill>
                          <a:srgbClr val="0563C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373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 Chome-8-1 Hakataekiminami, Hakata Ward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2967614"/>
                  </a:ext>
                </a:extLst>
              </a:tr>
              <a:tr h="17072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</a:p>
                  </a:txBody>
                  <a:tcPr marL="3410" marR="61373" marT="3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FamilyMart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FamilyMart Hakata Reisen-dori Store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2200 m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32 min.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24 hr. store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sng" strike="noStrike" dirty="0">
                          <a:solidFill>
                            <a:srgbClr val="0563C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hlinkClick r:id="rId16"/>
                        </a:rPr>
                        <a:t>https://maps.app.goo.gl/8bRr8DLz2agFSVeR7</a:t>
                      </a:r>
                      <a:endParaRPr lang="en-US" sz="700" b="0" i="0" u="sng" strike="noStrike" dirty="0">
                        <a:solidFill>
                          <a:srgbClr val="0563C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373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8-17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Reisenmachi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, Hakata Ward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4292662"/>
                  </a:ext>
                </a:extLst>
              </a:tr>
              <a:tr h="17072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</a:p>
                  </a:txBody>
                  <a:tcPr marL="3410" marR="61373" marT="3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FamilyMart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FamilyMart Hakata Nakasu Odori Store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2300 m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33 min.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24 hr. store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sng" strike="noStrike" dirty="0">
                          <a:solidFill>
                            <a:srgbClr val="0563C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hlinkClick r:id="rId17"/>
                        </a:rPr>
                        <a:t>https://maps.app.goo.gl/Fac6g9MidbnPAG4A8</a:t>
                      </a:r>
                      <a:endParaRPr lang="en-US" sz="700" b="0" i="0" u="sng" strike="noStrike" dirty="0">
                        <a:solidFill>
                          <a:srgbClr val="0563C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373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 Chome-2-9 Nakasu, Hakata Ward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2113821"/>
                  </a:ext>
                </a:extLst>
              </a:tr>
              <a:tr h="17072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</a:p>
                  </a:txBody>
                  <a:tcPr marL="3410" marR="61373" marT="3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FamilyMart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FamilyMart Hakata Nakasu 2 Chome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2400 m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34 min.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24 hr. store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sng" strike="noStrike" dirty="0">
                          <a:solidFill>
                            <a:srgbClr val="0563C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hlinkClick r:id="rId18"/>
                        </a:rPr>
                        <a:t>https://maps.app.goo.gl/Vh8kdAUeFWbcuUKGA</a:t>
                      </a:r>
                      <a:endParaRPr lang="en-US" sz="700" b="0" i="0" u="sng" strike="noStrike" dirty="0">
                        <a:solidFill>
                          <a:srgbClr val="0563C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373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 Chome-6-12, Nakasu, Hakata Ward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0890489"/>
                  </a:ext>
                </a:extLst>
              </a:tr>
              <a:tr h="17072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</a:p>
                  </a:txBody>
                  <a:tcPr marL="3410" marR="61373" marT="3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FamilyMart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FamilyMart, Shimokawabatamachi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2500 m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35 min.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313131"/>
                          </a:solidFill>
                          <a:effectLst/>
                          <a:latin typeface="Rounded Mplus 1c"/>
                          <a:ea typeface="游ゴシック" panose="020B0400000000000000" pitchFamily="50" charset="-128"/>
                        </a:rPr>
                        <a:t>7:00-23:00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sng" strike="noStrike" dirty="0">
                          <a:solidFill>
                            <a:srgbClr val="0563C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hlinkClick r:id="rId19"/>
                        </a:rPr>
                        <a:t>https://maps.app.goo.gl/Vz3u27yo7gjvr7NHA</a:t>
                      </a:r>
                      <a:endParaRPr lang="en-US" sz="700" b="0" i="0" u="sng" strike="noStrike" dirty="0">
                        <a:solidFill>
                          <a:srgbClr val="0563C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373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1-1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Shimokawabatamachi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, Hakata Ward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5188365"/>
                  </a:ext>
                </a:extLst>
              </a:tr>
              <a:tr h="17072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</a:p>
                  </a:txBody>
                  <a:tcPr marL="3410" marR="61373" marT="3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FamilyMart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FamilyMart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; Hakata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Nakasu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4-chome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2700 m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38 min.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24 hr. store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sng" strike="noStrike" dirty="0">
                          <a:solidFill>
                            <a:srgbClr val="0563C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hlinkClick r:id="rId20"/>
                        </a:rPr>
                        <a:t>https://maps.app.goo.gl/9vPAikGPMXZmbn5B9</a:t>
                      </a:r>
                      <a:endParaRPr lang="en-US" sz="700" b="0" i="0" u="sng" strike="noStrike" dirty="0">
                        <a:solidFill>
                          <a:srgbClr val="0563C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373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 Chome-6-12 Nakasu, Hakata Ward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2005151"/>
                  </a:ext>
                </a:extLst>
              </a:tr>
              <a:tr h="37904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Lawson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u="sng" kern="100" dirty="0">
                          <a:solidFill>
                            <a:srgbClr val="0563C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  <a:hlinkClick r:id="rId21"/>
                        </a:rPr>
                        <a:t>https://www.lawsonbank.jp/international/en/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0" i="0" u="sng" strike="noStrike" dirty="0">
                          <a:solidFill>
                            <a:srgbClr val="0563C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0" i="0" u="sng" strike="noStrike" dirty="0">
                          <a:solidFill>
                            <a:srgbClr val="0563C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700" b="0" i="0" u="sng" strike="noStrike" dirty="0">
                          <a:solidFill>
                            <a:srgbClr val="0563C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700" b="0" i="0" u="sng" strike="noStrike" dirty="0">
                          <a:solidFill>
                            <a:srgbClr val="0563C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4050010"/>
                  </a:ext>
                </a:extLst>
              </a:tr>
              <a:tr h="22817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3410" marR="61373" marT="3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Lawson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Lawson Hakata Station Chikushiguchi Store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1100 m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 min.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24 hr. store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sng" strike="noStrike" dirty="0">
                          <a:solidFill>
                            <a:srgbClr val="0563C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hlinkClick r:id="rId22"/>
                        </a:rPr>
                        <a:t>https://maps.app.goo.gl/kzyWM9jAFSutztRq9</a:t>
                      </a:r>
                      <a:endParaRPr lang="en-US" sz="700" b="0" i="0" u="sng" strike="noStrike" dirty="0">
                        <a:solidFill>
                          <a:srgbClr val="0563C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373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 Chome-2-2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Hakataekihigashi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, Hakata Ward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4427885"/>
                  </a:ext>
                </a:extLst>
              </a:tr>
              <a:tr h="17072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3410" marR="61373" marT="3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Lawson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Lawson Oriental Hotel Fukuoka Store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1000 m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15 min.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24 hr. store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sng" strike="noStrike" dirty="0">
                          <a:solidFill>
                            <a:srgbClr val="0563C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hlinkClick r:id="rId23"/>
                        </a:rPr>
                        <a:t>https://maps.app.goo.gl/shkCLLkkJoKtQWaN6</a:t>
                      </a:r>
                      <a:endParaRPr lang="en-US" sz="700" b="0" i="0" u="sng" strike="noStrike" dirty="0">
                        <a:solidFill>
                          <a:srgbClr val="0563C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373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4-23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Hakataekichuogai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, Hakata Ward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046474"/>
                  </a:ext>
                </a:extLst>
              </a:tr>
              <a:tr h="17072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3410" marR="61373" marT="3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Lawson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Lawson Hakata Station East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1400 m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 min.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24 hr. store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sng" strike="noStrike" dirty="0">
                          <a:solidFill>
                            <a:srgbClr val="0563C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hlinkClick r:id="rId24"/>
                        </a:rPr>
                        <a:t>https://maps.app.goo.gl/qSXmPdtyHiHGN67a8</a:t>
                      </a:r>
                      <a:endParaRPr lang="en-US" sz="700" b="0" i="0" u="sng" strike="noStrike" dirty="0">
                        <a:solidFill>
                          <a:srgbClr val="0563C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373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2-6-23.HAKATAEKIHIGASHI.HAKATA WARD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514566"/>
                  </a:ext>
                </a:extLst>
              </a:tr>
              <a:tr h="17072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</a:p>
                  </a:txBody>
                  <a:tcPr marL="3410" marR="61373" marT="3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Lawson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LAWSON HAKATAEKIHIGASHI 3CHOME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1600 m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22 min.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24 hr. store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sng" strike="noStrike" dirty="0">
                          <a:solidFill>
                            <a:srgbClr val="0563C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hlinkClick r:id="rId25"/>
                        </a:rPr>
                        <a:t>https://maps.app.goo.gl/pgmnVWCTDVetzT1f6</a:t>
                      </a:r>
                      <a:endParaRPr lang="en-US" sz="700" b="0" i="0" u="sng" strike="noStrike" dirty="0">
                        <a:solidFill>
                          <a:srgbClr val="0563C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373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3-12-30.HAKATAEKIHIGASHI.HAKATA WARD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0956802"/>
                  </a:ext>
                </a:extLst>
              </a:tr>
              <a:tr h="17072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</a:p>
                  </a:txBody>
                  <a:tcPr marL="3410" marR="61373" marT="3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Lawson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LAWSON CHIKUSHIDORI HIECHO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1800 m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25 min.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24 hr. store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sng" strike="noStrike" dirty="0">
                          <a:solidFill>
                            <a:srgbClr val="0563C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hlinkClick r:id="rId26"/>
                        </a:rPr>
                        <a:t>https://maps.app.goo.gl/L1AdM21Wnyr5tbeHA</a:t>
                      </a:r>
                      <a:endParaRPr lang="en-US" sz="700" b="0" i="0" u="sng" strike="noStrike" dirty="0">
                        <a:solidFill>
                          <a:srgbClr val="0563C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373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1-18.HIEMACHI.HAKATA WARD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0768562"/>
                  </a:ext>
                </a:extLst>
              </a:tr>
              <a:tr h="17072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</a:p>
                  </a:txBody>
                  <a:tcPr marL="3410" marR="61373" marT="3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Lawson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Lawson Hakata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Yoshizuka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1-chome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700 m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 min.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24 hr. store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sng" strike="noStrike" dirty="0">
                          <a:solidFill>
                            <a:srgbClr val="0563C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hlinkClick r:id="rId27"/>
                        </a:rPr>
                        <a:t>https://maps.app.goo.gl/g6WxMgd2EWtDUwSM8</a:t>
                      </a:r>
                      <a:endParaRPr lang="en-US" sz="700" b="0" i="0" u="sng" strike="noStrike" dirty="0">
                        <a:solidFill>
                          <a:srgbClr val="0563C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373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 Chome-45-11 Yoshizuka, Hakata Ward</a:t>
                      </a:r>
                    </a:p>
                  </a:txBody>
                  <a:tcPr marL="3410" marR="3410" marT="341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83713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6897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E97270C-91EC-9D43-6D26-6C08D281D2C9}"/>
              </a:ext>
            </a:extLst>
          </p:cNvPr>
          <p:cNvSpPr txBox="1"/>
          <p:nvPr/>
        </p:nvSpPr>
        <p:spPr>
          <a:xfrm>
            <a:off x="658935" y="970339"/>
            <a:ext cx="105386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ja-JP" sz="1600" kern="100" dirty="0">
                <a:effectLst/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 The following </a:t>
            </a:r>
            <a:r>
              <a:rPr lang="en-US" altLang="ja-JP" sz="1600" kern="100" dirty="0" err="1">
                <a:effectLst/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bureaux</a:t>
            </a:r>
            <a:r>
              <a:rPr lang="en-US" altLang="ja-JP" sz="1600" kern="100" dirty="0">
                <a:effectLst/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 de change near Hakata Station can exchange foreign currencies for Japanese yen.</a:t>
            </a:r>
            <a:endParaRPr kumimoji="1" lang="ja-JP" altLang="en-US" sz="1600" dirty="0"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C52A813-0B12-A302-34D4-DB9CBAF189FE}"/>
              </a:ext>
            </a:extLst>
          </p:cNvPr>
          <p:cNvSpPr txBox="1"/>
          <p:nvPr/>
        </p:nvSpPr>
        <p:spPr>
          <a:xfrm>
            <a:off x="759295" y="386715"/>
            <a:ext cx="5139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Conversion into Japanese Yen</a:t>
            </a:r>
            <a:r>
              <a:rPr kumimoji="1"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endParaRPr kumimoji="1" lang="ja-JP" alt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A31BC600-0F1E-AB1A-FE59-491C427DA7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313346"/>
              </p:ext>
            </p:extLst>
          </p:nvPr>
        </p:nvGraphicFramePr>
        <p:xfrm>
          <a:off x="430915" y="1675921"/>
          <a:ext cx="11504821" cy="31971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7175">
                  <a:extLst>
                    <a:ext uri="{9D8B030D-6E8A-4147-A177-3AD203B41FA5}">
                      <a16:colId xmlns:a16="http://schemas.microsoft.com/office/drawing/2014/main" val="2780629892"/>
                    </a:ext>
                  </a:extLst>
                </a:gridCol>
                <a:gridCol w="2692471">
                  <a:extLst>
                    <a:ext uri="{9D8B030D-6E8A-4147-A177-3AD203B41FA5}">
                      <a16:colId xmlns:a16="http://schemas.microsoft.com/office/drawing/2014/main" val="1153299397"/>
                    </a:ext>
                  </a:extLst>
                </a:gridCol>
                <a:gridCol w="2158409">
                  <a:extLst>
                    <a:ext uri="{9D8B030D-6E8A-4147-A177-3AD203B41FA5}">
                      <a16:colId xmlns:a16="http://schemas.microsoft.com/office/drawing/2014/main" val="3830084328"/>
                    </a:ext>
                  </a:extLst>
                </a:gridCol>
                <a:gridCol w="3167040">
                  <a:extLst>
                    <a:ext uri="{9D8B030D-6E8A-4147-A177-3AD203B41FA5}">
                      <a16:colId xmlns:a16="http://schemas.microsoft.com/office/drawing/2014/main" val="157669807"/>
                    </a:ext>
                  </a:extLst>
                </a:gridCol>
                <a:gridCol w="990291">
                  <a:extLst>
                    <a:ext uri="{9D8B030D-6E8A-4147-A177-3AD203B41FA5}">
                      <a16:colId xmlns:a16="http://schemas.microsoft.com/office/drawing/2014/main" val="3080993284"/>
                    </a:ext>
                  </a:extLst>
                </a:gridCol>
                <a:gridCol w="1002808">
                  <a:extLst>
                    <a:ext uri="{9D8B030D-6E8A-4147-A177-3AD203B41FA5}">
                      <a16:colId xmlns:a16="http://schemas.microsoft.com/office/drawing/2014/main" val="1257950833"/>
                    </a:ext>
                  </a:extLst>
                </a:gridCol>
                <a:gridCol w="1166627">
                  <a:extLst>
                    <a:ext uri="{9D8B030D-6E8A-4147-A177-3AD203B41FA5}">
                      <a16:colId xmlns:a16="http://schemas.microsoft.com/office/drawing/2014/main" val="3789545115"/>
                    </a:ext>
                  </a:extLst>
                </a:gridCol>
              </a:tblGrid>
              <a:tr h="342666"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Location Map  - Link -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Tel.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4894813"/>
                  </a:ext>
                </a:extLst>
              </a:tr>
              <a:tr h="51100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sv-SE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Bank of Fukuoka, Hakata station branch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2-2-1 </a:t>
                      </a:r>
                      <a:r>
                        <a:rPr kumimoji="1" lang="en-US" altLang="ja-JP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Hakataekimae</a:t>
                      </a:r>
                      <a:r>
                        <a:rPr kumimoji="1" lang="en-US" altLang="ja-JP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Hakata-</a:t>
                      </a:r>
                      <a:r>
                        <a:rPr kumimoji="1" lang="en-US" altLang="ja-JP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</a:t>
                      </a:r>
                      <a:endParaRPr kumimoji="1" lang="en-US" altLang="ja-JP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sng" strike="noStrike" dirty="0">
                          <a:solidFill>
                            <a:srgbClr val="0563C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hlinkClick r:id="rId3"/>
                        </a:rPr>
                        <a:t>https://maps.app.goo.gl/eQ5PT3e4GYPozh2T7</a:t>
                      </a:r>
                      <a:endParaRPr lang="en-US" sz="1000" b="0" i="0" u="sng" strike="noStrike" dirty="0">
                        <a:solidFill>
                          <a:srgbClr val="0563C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092-441-3821</a:t>
                      </a:r>
                      <a:endParaRPr kumimoji="1" lang="ja-JP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9:00-15:00</a:t>
                      </a:r>
                      <a:endParaRPr kumimoji="1" lang="ja-JP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min walk from Hakata station</a:t>
                      </a:r>
                      <a:endParaRPr kumimoji="1" lang="ja-JP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9339326"/>
                  </a:ext>
                </a:extLst>
              </a:tr>
              <a:tr h="53065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kumimoji="1" lang="en-US" altLang="ja-JP" sz="11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Bank of Fukuoka JR Hakata Station Foreign Currency Exchange Shop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fi-FI" altLang="ja-JP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1-1 Hakataeki chuogai, Hakata-ku</a:t>
                      </a:r>
                      <a:endParaRPr kumimoji="1" lang="ja-JP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sng" strike="noStrike" dirty="0">
                          <a:solidFill>
                            <a:srgbClr val="0563C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hlinkClick r:id="rId4"/>
                        </a:rPr>
                        <a:t>https://maps.app.goo.gl/CKsKf3xMEKW8hKUv9</a:t>
                      </a:r>
                      <a:endParaRPr lang="en-US" sz="1000" b="0" i="0" u="sng" strike="noStrike" dirty="0">
                        <a:solidFill>
                          <a:srgbClr val="0563C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092-409-1176</a:t>
                      </a:r>
                      <a:endParaRPr kumimoji="1" lang="ja-JP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9:00-11:30</a:t>
                      </a:r>
                    </a:p>
                    <a:p>
                      <a:r>
                        <a:rPr kumimoji="1" lang="en-US" altLang="ja-JP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12:30-17:00</a:t>
                      </a:r>
                      <a:endParaRPr kumimoji="1" lang="ja-JP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Hakata station </a:t>
                      </a:r>
                      <a:r>
                        <a:rPr kumimoji="1" lang="en-US" altLang="ja-JP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Chuogai</a:t>
                      </a:r>
                      <a:endParaRPr kumimoji="1" lang="ja-JP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9950255"/>
                  </a:ext>
                </a:extLst>
              </a:tr>
              <a:tr h="5503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Nishi-Nippon City Bank, Head office sales department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3-1-1 </a:t>
                      </a:r>
                      <a:r>
                        <a:rPr kumimoji="1" lang="en-US" altLang="ja-JP" sz="1000" b="0" i="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Hakataekimae</a:t>
                      </a:r>
                      <a:r>
                        <a:rPr kumimoji="1" lang="en-US" altLang="ja-JP" sz="10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Hakata-</a:t>
                      </a:r>
                      <a:r>
                        <a:rPr kumimoji="1" lang="en-US" altLang="ja-JP" sz="1000" b="0" i="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ku</a:t>
                      </a:r>
                      <a:endParaRPr kumimoji="1" lang="ja-JP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sng" strike="noStrike" dirty="0">
                          <a:solidFill>
                            <a:srgbClr val="0563C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hlinkClick r:id="rId5"/>
                        </a:rPr>
                        <a:t>https://maps.app.goo.gl/xJWxZZwZMHuYHHDu9</a:t>
                      </a:r>
                      <a:endParaRPr lang="en-US" sz="1050" b="0" i="0" u="sng" strike="noStrike" dirty="0">
                        <a:solidFill>
                          <a:srgbClr val="0563C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092-441-2222</a:t>
                      </a:r>
                      <a:endParaRPr kumimoji="1" lang="ja-JP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7:00-23:00</a:t>
                      </a:r>
                      <a:endParaRPr kumimoji="1" lang="ja-JP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5min walk from Hakata station</a:t>
                      </a:r>
                      <a:endParaRPr kumimoji="1" lang="ja-JP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0954279"/>
                  </a:ext>
                </a:extLst>
              </a:tr>
              <a:tr h="5503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Fukuoka Bank, Tenjin Lion Square currency exchange shop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it-IT" altLang="ja-JP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Tenjin Lion Square, </a:t>
                      </a:r>
                      <a:r>
                        <a:rPr kumimoji="1" lang="en-US" altLang="ja-JP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2-1-1 </a:t>
                      </a:r>
                      <a:r>
                        <a:rPr kumimoji="1" lang="it-IT" altLang="ja-JP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Tenjin, Chuo-ku</a:t>
                      </a:r>
                      <a:endParaRPr kumimoji="1" lang="ja-JP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sng" strike="noStrike" dirty="0">
                          <a:solidFill>
                            <a:srgbClr val="0563C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hlinkClick r:id="rId6"/>
                        </a:rPr>
                        <a:t>https://maps.app.goo.gl/naEjWgAPU1hkAtkT8</a:t>
                      </a:r>
                      <a:endParaRPr lang="en-US" sz="1000" b="0" i="0" u="sng" strike="noStrike" dirty="0">
                        <a:solidFill>
                          <a:srgbClr val="0563C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092-723-2013</a:t>
                      </a:r>
                      <a:endParaRPr kumimoji="1" lang="ja-JP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9:00-21:00</a:t>
                      </a:r>
                      <a:endParaRPr kumimoji="1" lang="ja-JP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5568700"/>
                  </a:ext>
                </a:extLst>
              </a:tr>
              <a:tr h="71222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Nishi-Nippon City Bank, Tenjin </a:t>
                      </a:r>
                      <a:r>
                        <a:rPr kumimoji="1" lang="en-US" altLang="ja-JP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Chikagai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Tenjin Underground Mall 3rd Avenue Information Plaza, 2-Chome Tenjin, Chuo-</a:t>
                      </a:r>
                      <a:r>
                        <a:rPr kumimoji="1" lang="en-US" altLang="ja-JP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</a:t>
                      </a:r>
                      <a:endParaRPr kumimoji="1" lang="en-US" altLang="ja-JP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sng" strike="noStrike" dirty="0">
                          <a:solidFill>
                            <a:srgbClr val="0563C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hlinkClick r:id="rId7"/>
                        </a:rPr>
                        <a:t>https://maps.app.goo.gl/oWbVfqp8bPv18CCa7</a:t>
                      </a:r>
                      <a:endParaRPr lang="en-US" sz="1050" b="0" i="0" u="sng" strike="noStrike" dirty="0">
                        <a:solidFill>
                          <a:srgbClr val="0563C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9:00-21:00</a:t>
                      </a:r>
                      <a:endParaRPr kumimoji="1" lang="ja-JP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96848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6237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251A83337866E4BADB6D7991CDACED2" ma:contentTypeVersion="4" ma:contentTypeDescription="新しいドキュメントを作成します。" ma:contentTypeScope="" ma:versionID="6d993b2a87732bab45e4aa8249e3e2ea">
  <xsd:schema xmlns:xsd="http://www.w3.org/2001/XMLSchema" xmlns:xs="http://www.w3.org/2001/XMLSchema" xmlns:p="http://schemas.microsoft.com/office/2006/metadata/properties" xmlns:ns2="2a0dcbcd-5c8f-4010-bb32-da677960527e" targetNamespace="http://schemas.microsoft.com/office/2006/metadata/properties" ma:root="true" ma:fieldsID="7624aababff8bd9dec8fb8c5f5b3f699" ns2:_="">
    <xsd:import namespace="2a0dcbcd-5c8f-4010-bb32-da67796052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0dcbcd-5c8f-4010-bb32-da67796052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967F33B-696A-4BE2-ABF0-F39D6465EC68}"/>
</file>

<file path=customXml/itemProps2.xml><?xml version="1.0" encoding="utf-8"?>
<ds:datastoreItem xmlns:ds="http://schemas.openxmlformats.org/officeDocument/2006/customXml" ds:itemID="{83D7147F-B241-4FA0-86DF-6309D9A7C5C8}"/>
</file>

<file path=customXml/itemProps3.xml><?xml version="1.0" encoding="utf-8"?>
<ds:datastoreItem xmlns:ds="http://schemas.openxmlformats.org/officeDocument/2006/customXml" ds:itemID="{FD07C263-AA46-4A00-B2C9-0B226E8859A2}"/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1062</Words>
  <Application>Microsoft Office PowerPoint</Application>
  <PresentationFormat>ワイド画面</PresentationFormat>
  <Paragraphs>277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Rounded Mplus 1c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ILCC</dc:creator>
  <cp:lastModifiedBy>Matsubara Toshiaki</cp:lastModifiedBy>
  <cp:revision>6</cp:revision>
  <cp:lastPrinted>2024-05-20T10:31:38Z</cp:lastPrinted>
  <dcterms:created xsi:type="dcterms:W3CDTF">2024-05-20T09:50:01Z</dcterms:created>
  <dcterms:modified xsi:type="dcterms:W3CDTF">2024-05-20T18:30:02Z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0x010100F251A83337866E4BADB6D7991CDACED2</vt:lpwstr>
  </property>
</Properties>
</file>